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sldIdLst>
    <p:sldId id="282" r:id="rId4"/>
    <p:sldId id="269" r:id="rId5"/>
    <p:sldId id="257" r:id="rId6"/>
    <p:sldId id="258" r:id="rId7"/>
    <p:sldId id="270" r:id="rId8"/>
    <p:sldId id="259" r:id="rId9"/>
    <p:sldId id="283" r:id="rId10"/>
    <p:sldId id="271" r:id="rId11"/>
    <p:sldId id="274" r:id="rId12"/>
    <p:sldId id="292" r:id="rId13"/>
    <p:sldId id="279" r:id="rId14"/>
    <p:sldId id="293" r:id="rId15"/>
    <p:sldId id="281" r:id="rId16"/>
    <p:sldId id="276" r:id="rId17"/>
    <p:sldId id="273" r:id="rId18"/>
    <p:sldId id="277" r:id="rId19"/>
    <p:sldId id="278" r:id="rId20"/>
    <p:sldId id="284" r:id="rId21"/>
    <p:sldId id="294" r:id="rId22"/>
    <p:sldId id="295" r:id="rId23"/>
    <p:sldId id="296" r:id="rId24"/>
    <p:sldId id="297" r:id="rId25"/>
    <p:sldId id="260" r:id="rId26"/>
    <p:sldId id="261" r:id="rId27"/>
    <p:sldId id="285" r:id="rId28"/>
    <p:sldId id="287" r:id="rId29"/>
    <p:sldId id="288" r:id="rId30"/>
    <p:sldId id="289" r:id="rId31"/>
    <p:sldId id="290" r:id="rId32"/>
    <p:sldId id="291" r:id="rId33"/>
    <p:sldId id="286" r:id="rId34"/>
    <p:sldId id="298" r:id="rId35"/>
    <p:sldId id="299" r:id="rId36"/>
    <p:sldId id="300" r:id="rId37"/>
    <p:sldId id="272" r:id="rId38"/>
    <p:sldId id="262" r:id="rId39"/>
    <p:sldId id="263" r:id="rId40"/>
    <p:sldId id="275" r:id="rId41"/>
    <p:sldId id="265" r:id="rId42"/>
    <p:sldId id="266" r:id="rId43"/>
    <p:sldId id="267" r:id="rId44"/>
    <p:sldId id="268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7" autoAdjust="0"/>
    <p:restoredTop sz="95755"/>
  </p:normalViewPr>
  <p:slideViewPr>
    <p:cSldViewPr snapToGrid="0" snapToObjects="1">
      <p:cViewPr varScale="1">
        <p:scale>
          <a:sx n="123" d="100"/>
          <a:sy n="123" d="100"/>
        </p:scale>
        <p:origin x="104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2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7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9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26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02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71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5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9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92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29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49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0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3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3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eepschool.ru/category/cv/" TargetMode="External"/><Relationship Id="rId13" Type="http://schemas.openxmlformats.org/officeDocument/2006/relationships/hyperlink" Target="https://t.me/c/2445031628/3/1623" TargetMode="External"/><Relationship Id="rId3" Type="http://schemas.openxmlformats.org/officeDocument/2006/relationships/hyperlink" Target="https://habr.com/ru/articles/896594/?ysclid=mhdor12eqh148088450" TargetMode="External"/><Relationship Id="rId7" Type="http://schemas.openxmlformats.org/officeDocument/2006/relationships/hyperlink" Target="https://pytorch.org/blog/a-primer-on-llm-post-training/" TargetMode="External"/><Relationship Id="rId12" Type="http://schemas.openxmlformats.org/officeDocument/2006/relationships/hyperlink" Target="https://huggingface.co/blog/lora-fast" TargetMode="External"/><Relationship Id="rId2" Type="http://schemas.openxmlformats.org/officeDocument/2006/relationships/hyperlink" Target="https://dzen.ru/a/Z9ma4LdbvhFdvdbs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eletype.in/@roma_cv/zagOtthBQSH" TargetMode="External"/><Relationship Id="rId11" Type="http://schemas.openxmlformats.org/officeDocument/2006/relationships/hyperlink" Target="https://github.com/GeeeekExplorer/nano-vllm" TargetMode="External"/><Relationship Id="rId5" Type="http://schemas.openxmlformats.org/officeDocument/2006/relationships/hyperlink" Target="https://github.com/EPC-MSU/EduNet-lectures/blob/dev-2.3/out/L10_Transformers.ipynb" TargetMode="External"/><Relationship Id="rId10" Type="http://schemas.openxmlformats.org/officeDocument/2006/relationships/hyperlink" Target="https://blog.deepschool.ru/category/dl/" TargetMode="External"/><Relationship Id="rId4" Type="http://schemas.openxmlformats.org/officeDocument/2006/relationships/hyperlink" Target="https://habr.com/ru/articles/935726/" TargetMode="External"/><Relationship Id="rId9" Type="http://schemas.openxmlformats.org/officeDocument/2006/relationships/hyperlink" Target="https://blog.deepschool.ru/category/architectur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eeekExplorer/nano-vllm" TargetMode="External"/><Relationship Id="rId3" Type="http://schemas.openxmlformats.org/officeDocument/2006/relationships/hyperlink" Target="https://huggingface.co/papers/2506.17930" TargetMode="External"/><Relationship Id="rId7" Type="http://schemas.openxmlformats.org/officeDocument/2006/relationships/hyperlink" Target="https://visionbook.mit.edu/" TargetMode="External"/><Relationship Id="rId2" Type="http://schemas.openxmlformats.org/officeDocument/2006/relationships/hyperlink" Target="https://blog.deepschool.ru/cv/kto-za-rulyom-transformer/?utm_source=tg&amp;utm_medium=post&amp;utm_campaign=blog-article&amp;utm_content=deepschool&amp;utm_term=who's-driving-transforme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.me/c/2445031628/3/1344" TargetMode="External"/><Relationship Id="rId5" Type="http://schemas.openxmlformats.org/officeDocument/2006/relationships/hyperlink" Target="https://blog.deepschool.ru/llm/kak-yazykovye-modeli-nauchilis-videt/?utm_source=tg&amp;utm_medium=post&amp;utm_campaign=blog-article&amp;utm_content=deepschool&amp;utm_term=multimodal-llm-part-1" TargetMode="External"/><Relationship Id="rId4" Type="http://schemas.openxmlformats.org/officeDocument/2006/relationships/hyperlink" Target="https://github.com/unsplash/datasets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cikk-ds/cv-rocket" TargetMode="External"/><Relationship Id="rId13" Type="http://schemas.openxmlformats.org/officeDocument/2006/relationships/hyperlink" Target="https://github.com/sovit-123/fasterrcnn-pytorch-training-pipeline" TargetMode="External"/><Relationship Id="rId18" Type="http://schemas.openxmlformats.org/officeDocument/2006/relationships/hyperlink" Target="https://cs231n.stanford.edu/slides/2024/" TargetMode="External"/><Relationship Id="rId3" Type="http://schemas.openxmlformats.org/officeDocument/2006/relationships/hyperlink" Target="https://blog.deepschool.ru/cv/masked-image-modeling/?utm_source=tg&amp;utm_medium=post&amp;utm_campaign=blog-article&amp;utm_content=deepschool&amp;utm_term=digest-may2025" TargetMode="External"/><Relationship Id="rId7" Type="http://schemas.openxmlformats.org/officeDocument/2006/relationships/hyperlink" Target="https://github.com/gracikk-ds/cv-epam-course" TargetMode="External"/><Relationship Id="rId12" Type="http://schemas.openxmlformats.org/officeDocument/2006/relationships/hyperlink" Target="https://github.com/tintn/vision-transformer-from-scratch/blob/main/inspect.ipynb" TargetMode="External"/><Relationship Id="rId17" Type="http://schemas.openxmlformats.org/officeDocument/2006/relationships/hyperlink" Target="https://debuggercafe.com/rt-detr/" TargetMode="External"/><Relationship Id="rId2" Type="http://schemas.openxmlformats.org/officeDocument/2006/relationships/hyperlink" Target="https://huggingface.co/blog/vlms-2025" TargetMode="External"/><Relationship Id="rId16" Type="http://schemas.openxmlformats.org/officeDocument/2006/relationships/hyperlink" Target="https://debuggercafe.com/vision-transformer-from-scratch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gracikk-ds/hw-01-modeling/tree/fb2b1b3f5debff908522b89f014f8e0c8832b8f9" TargetMode="External"/><Relationship Id="rId11" Type="http://schemas.openxmlformats.org/officeDocument/2006/relationships/hyperlink" Target="https://debuggercafe.com/qwen2-vl/" TargetMode="External"/><Relationship Id="rId5" Type="http://schemas.openxmlformats.org/officeDocument/2006/relationships/hyperlink" Target="https://github.com/gracikk-ds/DeepLearningSchool" TargetMode="External"/><Relationship Id="rId15" Type="http://schemas.openxmlformats.org/officeDocument/2006/relationships/hyperlink" Target="https://github.com/sovit-123/vision_transformers" TargetMode="External"/><Relationship Id="rId10" Type="http://schemas.openxmlformats.org/officeDocument/2006/relationships/hyperlink" Target="https://debuggercafe.com/a-mixture-of-foundation-models-for-segmentation-and-detection-tasks/" TargetMode="External"/><Relationship Id="rId4" Type="http://schemas.openxmlformats.org/officeDocument/2006/relationships/hyperlink" Target="https://github.com/NielsRogge/Transformers-Tutorials?tab=readme-ov-file" TargetMode="External"/><Relationship Id="rId9" Type="http://schemas.openxmlformats.org/officeDocument/2006/relationships/hyperlink" Target="https://debuggercafe.com/exploring-fast-segment-anything/" TargetMode="External"/><Relationship Id="rId14" Type="http://schemas.openxmlformats.org/officeDocument/2006/relationships/hyperlink" Target="https://debuggercafe.com/fine-tuning-mask2former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data_light/articles/884726/" TargetMode="External"/><Relationship Id="rId2" Type="http://schemas.openxmlformats.org/officeDocument/2006/relationships/hyperlink" Target="https://habr.com/ru/companies/yandex/articles/886466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keylabs.ai/blog/maximizing-object-detection-yolov8-performance-tips/" TargetMode="External"/><Relationship Id="rId4" Type="http://schemas.openxmlformats.org/officeDocument/2006/relationships/hyperlink" Target="https://habr.com/ru/companies/data_light/articles/85533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3575" y="1868984"/>
            <a:ext cx="10555053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Архитектуры </a:t>
            </a:r>
            <a:r>
              <a:rPr lang="ru-RU" sz="5400" b="1" dirty="0" err="1">
                <a:solidFill>
                  <a:schemeClr val="bg1"/>
                </a:solidFill>
              </a:rPr>
              <a:t>Трансформеры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65922"/>
            <a:ext cx="106870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2ECD7-C8D8-F41E-C38E-BBC8F019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27509-903E-E01E-33B5-97F79745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650F4F-1A03-E717-FB68-9461B5A19924}"/>
              </a:ext>
            </a:extLst>
          </p:cNvPr>
          <p:cNvSpPr/>
          <p:nvPr/>
        </p:nvSpPr>
        <p:spPr>
          <a:xfrm>
            <a:off x="7067302" y="6550223"/>
            <a:ext cx="5046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https://cs231n.stanford.edu/slides/2025/lecture_8.pdf#page=5.00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96223C1-2706-D4D7-B3E6-13B7337E7934}"/>
              </a:ext>
            </a:extLst>
          </p:cNvPr>
          <p:cNvSpPr/>
          <p:nvPr/>
        </p:nvSpPr>
        <p:spPr>
          <a:xfrm>
            <a:off x="77932" y="5952291"/>
            <a:ext cx="10401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C14E78-2004-1EF4-BEE7-07116BCF7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500"/>
            <a:ext cx="9144000" cy="4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4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8" y="1071256"/>
            <a:ext cx="83937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В моделях BERT-</a:t>
            </a:r>
            <a:r>
              <a:rPr lang="en-US" sz="2200" dirty="0">
                <a:solidFill>
                  <a:schemeClr val="bg1"/>
                </a:solidFill>
              </a:rPr>
              <a:t>like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используется для классификации.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- Это служебный дополнительный 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для классификатора, который вставляют в начало.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Выходной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подается в </a:t>
            </a:r>
            <a:r>
              <a:rPr lang="ru-RU" sz="2200" dirty="0" err="1">
                <a:solidFill>
                  <a:schemeClr val="bg1"/>
                </a:solidFill>
              </a:rPr>
              <a:t>Classification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Head</a:t>
            </a:r>
            <a:r>
              <a:rPr lang="ru-RU" sz="2200" dirty="0">
                <a:solidFill>
                  <a:schemeClr val="bg1"/>
                </a:solidFill>
              </a:rPr>
              <a:t> для принятия итогового решения.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процессе обучения модель учится складывать в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этого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знания о всем изображении.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от авторов статьи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]-вектор изначально инициализируется нулями и имеет размер (1 x D) и учится также как и вся модель, т.е. это еще один обучаемый вектор-параметр нашей 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8724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593F3-7A3B-D14F-3429-DB5D698A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AC350-0574-EAC1-E085-8762B8B9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5DD0A35-A0F0-6CE4-58BE-0FFF1EDA8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3B9B8E-D3AF-732B-EB53-C3B99ECBB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23E23EC-C2F3-3788-3281-E609BF19318A}"/>
              </a:ext>
            </a:extLst>
          </p:cNvPr>
          <p:cNvSpPr/>
          <p:nvPr/>
        </p:nvSpPr>
        <p:spPr>
          <a:xfrm>
            <a:off x="293018" y="1071256"/>
            <a:ext cx="8393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7B8D19-15BB-F93A-8036-37CF27D8C351}"/>
              </a:ext>
            </a:extLst>
          </p:cNvPr>
          <p:cNvSpPr/>
          <p:nvPr/>
        </p:nvSpPr>
        <p:spPr>
          <a:xfrm>
            <a:off x="6852216" y="6563511"/>
            <a:ext cx="4283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https://cs231n.stanford.edu/slides/2025/lecture_8.pdf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1705000-2F69-025C-3386-30A547D7FC05}"/>
              </a:ext>
            </a:extLst>
          </p:cNvPr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1E9222-97FC-15A2-A99E-9D712545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" y="1060105"/>
            <a:ext cx="10515599" cy="55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4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  <a:latin typeface="Inter"/>
                  </a:rPr>
                  <a:t>Гипотеза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- локальные отношения между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патчами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могут быть очень полезными. НО в </a:t>
                </a:r>
                <a:r>
                  <a:rPr lang="en-US" altLang="ru-RU" sz="2200" dirty="0">
                    <a:solidFill>
                      <a:schemeClr val="bg1"/>
                    </a:solidFill>
                    <a:latin typeface="Inter"/>
                  </a:rPr>
                  <a:t>VIT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е не передается информация о 2D структуре изображения</a:t>
                </a:r>
                <a:r>
                  <a:rPr lang="en-US" altLang="ru-RU" sz="22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теряется интуиция о позиции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патчей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каждый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эмбеддинг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и [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cls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]-вектор будем складывать с определённым вектором из матрицы позиций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 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Positional Encoding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может быть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заданныи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или обученным.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  <a:blipFill>
                <a:blip r:embed="rId2"/>
                <a:stretch>
                  <a:fillRect l="-992"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5427" y="65656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https://kazemnejad.com/blog/transformer_architecture_positional_encoding/</a:t>
            </a:r>
          </a:p>
        </p:txBody>
      </p:sp>
    </p:spTree>
    <p:extLst>
      <p:ext uri="{BB962C8B-B14F-4D97-AF65-F5344CB8AC3E}">
        <p14:creationId xmlns:p14="http://schemas.microsoft.com/office/powerpoint/2010/main" val="4599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Transformer blocks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—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трансформера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Каждый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блоков получает на вход и возвращает на выход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размерности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блок задан: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𝑀𝐻𝑆𝐴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b="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𝐿𝑛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В классическом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трансформер</a:t>
                </a:r>
                <a:r>
                  <a:rPr lang="ru-RU" sz="2000" dirty="0">
                    <a:solidFill>
                      <a:schemeClr val="bg1"/>
                    </a:solidFill>
                  </a:rPr>
                  <a:t>-блоке используется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а не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dirty="0">
                    <a:solidFill>
                      <a:schemeClr val="bg1"/>
                    </a:solidFill>
                  </a:rPr>
                  <a:t> тоже оставили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𝐺𝑀𝐿𝑃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каждого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path: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𝐷𝑟𝑜𝑝𝑂𝑢𝑡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u-RU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solidFill>
                      <a:schemeClr val="bg1"/>
                    </a:solidFill>
                  </a:rPr>
                  <a:t> –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i="1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на выходе, промежуточное состояние и вход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Число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эмбеддингов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 их размерность не меняется при прохождении через все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-блоки сети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blipFill>
                <a:blip r:embed="rId2"/>
                <a:stretch>
                  <a:fillRect l="-849" t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522" y="6121309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80515" y="6231581"/>
            <a:ext cx="4811485" cy="461665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подход (слева) работает лучше, </a:t>
            </a:r>
            <a:b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чем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post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(справа). И фактически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стал стандартом.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149" name="Picture 5" descr="https://blog.deepschool.ru/wp-content/uploads/2024/08/vit_4-1024x6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5" y="3368769"/>
            <a:ext cx="4473575" cy="26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4453" y="6554400"/>
            <a:ext cx="7173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https://stackoverflow.com/questions/70065235/understanding-torch-nn-layernorm-in-nlp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7522" y="63429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https://d2l.ai/chapter_attention-mechanisms-and-transformers/vision-transformer.html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0553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8323119" y="1381871"/>
            <a:ext cx="3868882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600" dirty="0">
              <a:solidFill>
                <a:schemeClr val="bg1"/>
              </a:solidFill>
              <a:latin typeface="Menlo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613177" y="3447259"/>
            <a:ext cx="2233469" cy="2996670"/>
            <a:chOff x="7867436" y="3748534"/>
            <a:chExt cx="2233469" cy="2996670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5" name="TextBox 14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ru-RU" altLang="ru-RU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</m:d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𝐶𝑜𝑛𝑐𝑎𝑡</m:t>
                      </m:r>
                      <m:d>
                        <m:d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…, </m:t>
                          </m:r>
                          <m:r>
                            <a:rPr lang="ru-RU" altLang="ru-RU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𝑂</m:t>
                          </m:r>
                        </m:sup>
                      </m:sSup>
                      <m:r>
                        <a:rPr lang="ru-RU" altLang="ru-RU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altLang="ru-RU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где:</m:t>
                      </m:r>
                    </m:oMath>
                  </m:oMathPara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= </m:t>
                    </m:r>
                    <m:r>
                      <a:rPr lang="ru-RU" altLang="ru-RU" sz="1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Queries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запросы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Keys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ключи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значения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— размерность ключей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p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 — матрица проекции голов внимания  (по сути перемешивание признаков)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Процесс вычисления внимания для каждой головы </a:t>
                </a:r>
                <a14:m>
                  <m:oMath xmlns:m="http://schemas.openxmlformats.org/officeDocument/2006/math"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Линейные проекции: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Скалярное произведение: </a:t>
                </a:r>
                <a14:m>
                  <m:oMath xmlns:m="http://schemas.openxmlformats.org/officeDocument/2006/math">
                    <m:r>
                      <a:rPr lang="ru-RU" altLang="ru-RU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𝑄</m:t>
                    </m:r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𝐾</m:t>
                        </m:r>
                      </m:e>
                      <m:sup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Масштабирование: деление на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altLang="ru-RU" sz="18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нормализация весов внимания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Взвешенная сумма: умножение на значения 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blipFill>
                <a:blip r:embed="rId4"/>
                <a:stretch>
                  <a:fillRect l="-17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12570" y="6430713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5" y="6425503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размерность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826416" y="61271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 В оригинальной статьи по </a:t>
            </a:r>
            <a:r>
              <a:rPr lang="ru-RU" altLang="ru-RU" sz="1400" dirty="0" err="1">
                <a:solidFill>
                  <a:schemeClr val="bg1"/>
                </a:solidFill>
              </a:rPr>
              <a:t>ViT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err="1">
                <a:solidFill>
                  <a:schemeClr val="bg1"/>
                </a:solidFill>
              </a:rPr>
              <a:t>self-attention</a:t>
            </a:r>
            <a:r>
              <a:rPr lang="ru-RU" altLang="ru-RU" sz="1400" dirty="0">
                <a:solidFill>
                  <a:schemeClr val="bg1"/>
                </a:solidFill>
              </a:rPr>
              <a:t> имеет </a:t>
            </a:r>
            <a:r>
              <a:rPr lang="ru-RU" altLang="ru-RU" sz="1400" dirty="0" err="1">
                <a:solidFill>
                  <a:schemeClr val="bg1"/>
                </a:solidFill>
              </a:rPr>
              <a:t>Dropout</a:t>
            </a:r>
            <a:r>
              <a:rPr lang="ru-RU" altLang="ru-RU" sz="1400" dirty="0">
                <a:solidFill>
                  <a:schemeClr val="bg1"/>
                </a:solidFill>
              </a:rPr>
              <a:t> слои,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25513" y="6425503"/>
            <a:ext cx="352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10859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b="49740"/>
          <a:stretch/>
        </p:blipFill>
        <p:spPr bwMode="auto">
          <a:xfrm>
            <a:off x="344156" y="3934022"/>
            <a:ext cx="6392943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3603" y="6550223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https://habr.com/ru/articles/925050/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формально задаёт вопрос от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к другим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патчам</a:t>
                </a:r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есть ли у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ответ на этот вопрос, а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содержит «значения» — фактические данные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которые используются для формирования итогового представления.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𝑠𝑜𝑓𝑡𝑚𝑎𝑥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f>
                      <m:f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— это матрицы внимания, которые показывают, насколько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должен «обращать внимание»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сколько информации каждый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dirty="0">
                    <a:solidFill>
                      <a:schemeClr val="bg1"/>
                    </a:solidFill>
                  </a:rPr>
                  <a:t> должен получить от остальных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-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изображения с учётом весов внимания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𝑎𝑡𝑡𝑛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𝑝𝑟𝑜𝑏𝑠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  <a:blipFill>
                <a:blip r:embed="rId5"/>
                <a:stretch>
                  <a:fillRect t="-570" r="-1351" b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55900" r="1296" b="2605"/>
          <a:stretch/>
        </p:blipFill>
        <p:spPr bwMode="auto">
          <a:xfrm>
            <a:off x="334306" y="1833453"/>
            <a:ext cx="6392943" cy="19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15136" y="5957989"/>
            <a:ext cx="511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latin typeface="+mj-lt"/>
              </a:rPr>
              <a:t>На самом деле можно получить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Q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W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K</a:t>
            </a:r>
            <a:b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b="0" i="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одной проекцией+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split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или 1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-d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свертками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203081" y="6503060"/>
            <a:ext cx="3259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41891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681" b="2536"/>
          <a:stretch/>
        </p:blipFill>
        <p:spPr>
          <a:xfrm>
            <a:off x="6798592" y="952500"/>
            <a:ext cx="5255867" cy="52863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Гипотеза</a:t>
                </a:r>
                <a:r>
                  <a:rPr lang="ru-RU" sz="2000" dirty="0">
                    <a:solidFill>
                      <a:schemeClr val="bg1"/>
                    </a:solidFill>
                  </a:rPr>
                  <a:t>: блок внимания формирует один признак.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По аналогии с картами признаков в сверточных сетях - каждая "голова" учит отдельное подпространство признаков (учит представления входных данных).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Такая гипотеза называется многоголовое-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само-внимание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(multi-head self attention)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:</a:t>
                </a:r>
                <a:endParaRPr lang="ru-RU" sz="20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 …; </m:t>
                          </m:r>
                          <m:r>
                            <a:rPr lang="en-US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где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>
                    <a:solidFill>
                      <a:schemeClr val="bg1"/>
                    </a:solidFill>
                  </a:rPr>
                  <a:t>матрица</a:t>
                </a:r>
                <a:r>
                  <a:rPr lang="ru-RU" dirty="0">
                    <a:solidFill>
                      <a:schemeClr val="bg1"/>
                    </a:solidFill>
                  </a:rPr>
                  <a:t> проекции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весов</a:t>
                </a:r>
                <a:r>
                  <a:rPr lang="ru-RU" dirty="0">
                    <a:solidFill>
                      <a:schemeClr val="bg1"/>
                    </a:solidFill>
                  </a:rPr>
                  <a:t> каждой головы</a:t>
                </a:r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r>
                  <a:rPr lang="ru-RU" dirty="0">
                    <a:solidFill>
                      <a:schemeClr val="bg1"/>
                    </a:solidFill>
                  </a:rPr>
                  <a:t>Благодаря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матрице разные представления комбинируются!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Пусть: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– </m:t>
                    </m:r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число голов внимания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, тогда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  <a:blipFill>
                <a:blip r:embed="rId4"/>
                <a:stretch>
                  <a:fillRect l="-937" t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55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𝐻𝑒𝑎𝑑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𝑝𝑎𝑟𝑡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93017" y="906156"/>
            <a:ext cx="57351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Часто головная часть формируется из </a:t>
            </a:r>
            <a:r>
              <a:rPr lang="en-US" sz="2400" b="1" dirty="0">
                <a:solidFill>
                  <a:schemeClr val="bg1"/>
                </a:solidFill>
              </a:rPr>
              <a:t>[</a:t>
            </a:r>
            <a:r>
              <a:rPr lang="en-US" sz="2400" b="1" dirty="0" err="1">
                <a:solidFill>
                  <a:schemeClr val="bg1"/>
                </a:solidFill>
              </a:rPr>
              <a:t>cls</a:t>
            </a:r>
            <a:r>
              <a:rPr lang="en-US" sz="2400" b="1" dirty="0">
                <a:solidFill>
                  <a:schemeClr val="bg1"/>
                </a:solidFill>
              </a:rPr>
              <a:t>]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патча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sz="2400" b="1" i="1" dirty="0">
                <a:solidFill>
                  <a:schemeClr val="bg1"/>
                </a:solidFill>
                <a:latin typeface="Cambria Math" panose="02040503050406030204" pitchFamily="18" charset="0"/>
              </a:rPr>
              <a:t>Иногда среднее </a:t>
            </a:r>
            <a:r>
              <a:rPr lang="ru-RU" sz="2400" b="1" i="1" dirty="0" err="1">
                <a:solidFill>
                  <a:schemeClr val="bg1"/>
                </a:solidFill>
                <a:latin typeface="Cambria Math" panose="02040503050406030204" pitchFamily="18" charset="0"/>
              </a:rPr>
              <a:t>патчей</a:t>
            </a:r>
            <a:endParaRPr lang="ru-RU" sz="20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 descr="https://blog.deepschool.ru/wp-content/uploads/2023/01/vit_8-1024x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6" y="952499"/>
            <a:ext cx="6347510" cy="56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4409" y="3876555"/>
            <a:ext cx="5492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Inter"/>
              </a:rPr>
              <a:t>Замечание о количестве </a:t>
            </a:r>
            <a:r>
              <a:rPr lang="ru-RU" b="1" dirty="0" err="1">
                <a:solidFill>
                  <a:schemeClr val="bg1"/>
                </a:solidFill>
                <a:latin typeface="Inter"/>
              </a:rPr>
              <a:t>патчей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 N.</a:t>
            </a:r>
            <a:r>
              <a:rPr lang="ru-RU" dirty="0">
                <a:solidFill>
                  <a:schemeClr val="bg1"/>
                </a:solidFill>
                <a:latin typeface="Inter"/>
              </a:rPr>
              <a:t> Обычно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ViT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предобучают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больших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датасетах</a:t>
            </a:r>
            <a:r>
              <a:rPr lang="ru-RU" dirty="0">
                <a:solidFill>
                  <a:schemeClr val="bg1"/>
                </a:solidFill>
                <a:latin typeface="Inter"/>
              </a:rPr>
              <a:t>, а затем делают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сравнительно небольших наборах данных. Часто бывает полезно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файнтюнить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большем разрешении по сравнению с разрешением при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предобучении</a:t>
            </a:r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88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5BD41-4CCB-1292-E5B1-4FA30F40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𝑳𝒂𝒚𝒆𝒓𝑵𝒐𝒓𝒎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E76930E4-693A-51ED-33AD-8FDBE6BCC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0ADB6E1-CE01-E4A7-1076-6A10A84BC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C6D99CE-9680-11FE-FCB9-B7C704012619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3477-D664-C49C-1CD0-8F2CFF0A9F58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4EE77B5-159A-7042-8809-A45B5E8C4B00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DB187-B0A1-82D1-B191-BE4F7509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7" y="1175460"/>
            <a:ext cx="10245962" cy="52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3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84758-2CF9-2A1D-19D7-DEB24EA0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𝑳𝒂𝒚𝒆𝒓𝑵𝒐𝒓𝒎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453C579D-C355-BF6E-4D68-CA74EA898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80FC35-C1D4-2308-D2C0-9D603F84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E3E3ED-0130-2CED-DCE3-9DC3E1FC1B31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58A2CC-150F-2362-8DAF-C4FD63FC5ECE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D66480-80C6-4E9C-2CA6-7FC1722C7669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822C89-74FF-3F4D-0A76-66EFB6BA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0064"/>
            <a:ext cx="7772400" cy="40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6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5462B-CC84-FE35-177F-B0E014F0F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𝑮𝑴𝑳𝑷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8EE93FA3-5DAA-C1EE-0B9F-E8CE6BE3E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1A75AA2-CC85-7489-28A4-15A96C379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7587B3-CB23-19AA-9E6A-283AE866F6FF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5FA58-E614-ECCB-AE60-D6615517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0064"/>
            <a:ext cx="7772400" cy="403787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7A66F-69BF-74A8-8057-2C688C7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557478"/>
            <a:ext cx="7772400" cy="40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91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F4D75-CDEC-43D5-663A-D78EFDD4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𝑴𝑶𝑬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6C81CCE0-F580-F10D-3D36-A3911929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DDDF9A-0D6E-58B2-AA54-828B28E55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832868-93D7-D0A6-FF15-D484DD221A92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97AB2-05BB-93F3-5D51-9984F0A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3566"/>
            <a:ext cx="7772400" cy="39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56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0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 - Миксеры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63814"/>
            <a:ext cx="11593698" cy="2796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8940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Проблема </a:t>
            </a:r>
            <a:r>
              <a:rPr lang="en-US" sz="2400" dirty="0">
                <a:solidFill>
                  <a:schemeClr val="bg1"/>
                </a:solidFill>
              </a:rPr>
              <a:t>VIT – </a:t>
            </a:r>
            <a:r>
              <a:rPr lang="ru-RU" sz="2400" dirty="0">
                <a:solidFill>
                  <a:schemeClr val="bg1"/>
                </a:solidFill>
              </a:rPr>
              <a:t>широкие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не учитывают мелкие детали  - не возможно </a:t>
            </a:r>
            <a:r>
              <a:rPr lang="en-US" i="1" dirty="0">
                <a:solidFill>
                  <a:schemeClr val="bg1"/>
                </a:solidFill>
              </a:rPr>
              <a:t>pixel-level</a:t>
            </a:r>
            <a:r>
              <a:rPr lang="ru-RU" i="1" dirty="0">
                <a:solidFill>
                  <a:schemeClr val="bg1"/>
                </a:solidFill>
              </a:rPr>
              <a:t> предсказание.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i="1" dirty="0">
                <a:solidFill>
                  <a:schemeClr val="bg1"/>
                </a:solidFill>
              </a:rPr>
              <a:t>Чем выше глубина, чем меньше необходимо внимание к деталям – более абстрактные признаки.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sz="2000" i="1" dirty="0">
                <a:solidFill>
                  <a:schemeClr val="bg1"/>
                </a:solidFill>
              </a:rPr>
              <a:t>Идея - </a:t>
            </a:r>
            <a:r>
              <a:rPr lang="en-US" sz="2000" i="1" dirty="0">
                <a:solidFill>
                  <a:schemeClr val="bg1"/>
                </a:solidFill>
              </a:rPr>
              <a:t>Hierarchical Vision Transformer using Shifted Windows</a:t>
            </a:r>
            <a:r>
              <a:rPr lang="ru-RU" sz="2000" i="1" dirty="0">
                <a:solidFill>
                  <a:schemeClr val="bg1"/>
                </a:solidFill>
              </a:rPr>
              <a:t> (</a:t>
            </a:r>
            <a:r>
              <a:rPr lang="en-US" sz="2000" i="1" dirty="0">
                <a:solidFill>
                  <a:schemeClr val="bg1"/>
                </a:solidFill>
              </a:rPr>
              <a:t>SWIN) – </a:t>
            </a:r>
            <a:r>
              <a:rPr lang="ru-RU" sz="2000" i="1" dirty="0">
                <a:solidFill>
                  <a:schemeClr val="bg1"/>
                </a:solidFill>
              </a:rPr>
              <a:t>каждый слой должен иметь свой размер </a:t>
            </a:r>
            <a:r>
              <a:rPr lang="ru-RU" sz="2000" i="1" dirty="0" err="1">
                <a:solidFill>
                  <a:schemeClr val="bg1"/>
                </a:solidFill>
              </a:rPr>
              <a:t>патча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2050" name="Picture 2" descr="https://habrastorage.org/r/w1560/getpro/habr/upload_files/c50/b87/551/c50b875512403f6399510cc736088b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69" y="3610740"/>
            <a:ext cx="8828768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13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5145477" cy="4923753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первый слой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4х4, - позволяет обрабатывать более мелкий контекст. Далее 8х8…32х32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Patch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Merging</a:t>
            </a:r>
            <a:r>
              <a:rPr lang="ru-RU" sz="2400" dirty="0">
                <a:solidFill>
                  <a:schemeClr val="bg1"/>
                </a:solidFill>
              </a:rPr>
              <a:t> конкатенирует </a:t>
            </a:r>
            <a:r>
              <a:rPr lang="ru-RU" sz="2400" dirty="0" err="1">
                <a:solidFill>
                  <a:schemeClr val="bg1"/>
                </a:solidFill>
              </a:rPr>
              <a:t>фичи</a:t>
            </a:r>
            <a:r>
              <a:rPr lang="ru-RU" sz="2400" dirty="0">
                <a:solidFill>
                  <a:schemeClr val="bg1"/>
                </a:solidFill>
              </a:rPr>
              <a:t> соседних </a:t>
            </a:r>
            <a:r>
              <a:rPr lang="ru-RU" sz="2400" dirty="0" err="1">
                <a:solidFill>
                  <a:schemeClr val="bg1"/>
                </a:solidFill>
              </a:rPr>
              <a:t>токенов</a:t>
            </a:r>
            <a:r>
              <a:rPr lang="ru-RU" sz="2400" dirty="0">
                <a:solidFill>
                  <a:schemeClr val="bg1"/>
                </a:solidFill>
              </a:rPr>
              <a:t> (в окне 2х2) и понижает размерность, получая более высокоуровневое представление.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каждый </a:t>
            </a:r>
            <a:r>
              <a:rPr lang="ru-RU" sz="2400" i="1" dirty="0" err="1">
                <a:solidFill>
                  <a:schemeClr val="bg1"/>
                </a:solidFill>
              </a:rPr>
              <a:t>Stage</a:t>
            </a:r>
            <a:r>
              <a:rPr lang="ru-RU" sz="2400" i="1" dirty="0">
                <a:solidFill>
                  <a:schemeClr val="bg1"/>
                </a:solidFill>
              </a:rPr>
              <a:t>-а</a:t>
            </a:r>
            <a:r>
              <a:rPr lang="ru-RU" sz="2400" dirty="0">
                <a:solidFill>
                  <a:schemeClr val="bg1"/>
                </a:solidFill>
              </a:rPr>
              <a:t> образует «карты» признаков, содержащие информацию на разных пространственных масштабах,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Это позволяет получить иерархическое представление изображен</a:t>
            </a:r>
            <a:r>
              <a:rPr lang="ru-RU" dirty="0">
                <a:solidFill>
                  <a:schemeClr val="bg1"/>
                </a:solidFill>
              </a:rPr>
              <a:t>ия, 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3074" name="Picture 2" descr="Обзор архитектуры Swin Transformer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42" y="2272460"/>
            <a:ext cx="6950258" cy="398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7570014" cy="4923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i="1" dirty="0">
                <a:solidFill>
                  <a:schemeClr val="bg1"/>
                </a:solidFill>
              </a:rPr>
              <a:t>Multi-</a:t>
            </a:r>
            <a:r>
              <a:rPr lang="ru-RU" i="1" dirty="0" err="1">
                <a:solidFill>
                  <a:schemeClr val="bg1"/>
                </a:solidFill>
              </a:rPr>
              <a:t>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квадратичная сложность</a:t>
            </a:r>
          </a:p>
          <a:p>
            <a:r>
              <a:rPr lang="ru-RU" dirty="0">
                <a:solidFill>
                  <a:schemeClr val="bg1"/>
                </a:solidFill>
              </a:rPr>
              <a:t>Идея </a:t>
            </a:r>
            <a:r>
              <a:rPr lang="en-US" dirty="0">
                <a:solidFill>
                  <a:schemeClr val="bg1"/>
                </a:solidFill>
              </a:rPr>
              <a:t>(Shifted) Window Multi-Head Attention</a:t>
            </a:r>
            <a:r>
              <a:rPr lang="ru-RU" dirty="0">
                <a:solidFill>
                  <a:schemeClr val="bg1"/>
                </a:solidFill>
              </a:rPr>
              <a:t> - для каждого </a:t>
            </a:r>
            <a:r>
              <a:rPr lang="ru-RU" dirty="0" err="1">
                <a:solidFill>
                  <a:schemeClr val="bg1"/>
                </a:solidFill>
              </a:rPr>
              <a:t>токена</a:t>
            </a:r>
            <a:r>
              <a:rPr lang="ru-RU" dirty="0">
                <a:solidFill>
                  <a:schemeClr val="bg1"/>
                </a:solidFill>
              </a:rPr>
              <a:t> считать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 не со всеми другими </a:t>
            </a:r>
            <a:r>
              <a:rPr lang="ru-RU" dirty="0" err="1">
                <a:solidFill>
                  <a:schemeClr val="bg1"/>
                </a:solidFill>
              </a:rPr>
              <a:t>токенами</a:t>
            </a:r>
            <a:r>
              <a:rPr lang="ru-RU" dirty="0">
                <a:solidFill>
                  <a:schemeClr val="bg1"/>
                </a:solidFill>
              </a:rPr>
              <a:t>, а только с находящимися в некотором окне фиксированного размера (</a:t>
            </a:r>
            <a:r>
              <a:rPr lang="ru-RU" i="1" dirty="0" err="1">
                <a:solidFill>
                  <a:schemeClr val="bg1"/>
                </a:solidFill>
              </a:rPr>
              <a:t>Window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Mutli-Head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" y="1320516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59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39664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сдвиг окон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-а</a:t>
            </a:r>
            <a:r>
              <a:rPr lang="ru-RU" dirty="0">
                <a:solidFill>
                  <a:schemeClr val="bg1"/>
                </a:solidFill>
              </a:rPr>
              <a:t> увеличивает их количество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этого слоя с наивным </a:t>
            </a:r>
            <a:r>
              <a:rPr lang="ru-RU" dirty="0" err="1">
                <a:solidFill>
                  <a:schemeClr val="bg1"/>
                </a:solidFill>
              </a:rPr>
              <a:t>паддингом</a:t>
            </a:r>
            <a:r>
              <a:rPr lang="ru-RU" dirty="0">
                <a:solidFill>
                  <a:schemeClr val="bg1"/>
                </a:solidFill>
              </a:rPr>
              <a:t> исходной «карты» признаков нулями обяжет считать больше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(9 вместо 4 в примере), чем мы посчитали бы без сдвига</a:t>
            </a:r>
          </a:p>
          <a:p>
            <a:r>
              <a:rPr lang="ru-RU" dirty="0">
                <a:solidFill>
                  <a:schemeClr val="bg1"/>
                </a:solidFill>
              </a:rPr>
              <a:t>вторы предложили перед подсчётом циклически сдвигать само изображение и вычислять уже маскированный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, чтобы исключить взаимодействие не соседних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. Такой подход вычислительно эффективнее наивного, так как количество считаемых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не увеличивается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41" y="1219201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habrastorage.org/r/w1560/getpro/habr/upload_files/a41/311/ddf/a41311ddf212743358566bd30c2228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47" y="4077743"/>
            <a:ext cx="7782832" cy="22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5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56616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Локальность обработки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позволяет учитывать отношения близости между соседними пикселями,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может затруднять понимание глобального контекста изображения.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Фиксированный размер фильтра не всегда оптимален для захвата объекта.</a:t>
            </a:r>
          </a:p>
          <a:p>
            <a:r>
              <a:rPr lang="ru-RU" b="1" dirty="0">
                <a:solidFill>
                  <a:schemeClr val="bg1"/>
                </a:solidFill>
              </a:rPr>
              <a:t>Инвариантность обработки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Фильтр одинаково действует независимо от масштаба, положения, поворота объекта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для задач ряда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минус, важно что улыбка –кончики рта вверх а не в низ (см. идею капсульных сетей).</a:t>
            </a:r>
          </a:p>
          <a:p>
            <a:r>
              <a:rPr lang="ru-RU" b="1" dirty="0">
                <a:solidFill>
                  <a:schemeClr val="bg1"/>
                </a:solidFill>
              </a:rPr>
              <a:t>Рецептивное поле за счет глубины</a:t>
            </a:r>
          </a:p>
          <a:p>
            <a:pPr marL="685800" lvl="2">
              <a:spcBef>
                <a:spcPts val="1000"/>
              </a:spcBef>
            </a:pPr>
            <a:r>
              <a:rPr lang="ru-RU" sz="2400" dirty="0">
                <a:solidFill>
                  <a:schemeClr val="bg1"/>
                </a:solidFill>
              </a:rPr>
              <a:t>Чтобы «увидеть» далёкие части изображения, 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lang="ru-RU" sz="2400" dirty="0">
                <a:solidFill>
                  <a:schemeClr val="bg1"/>
                </a:solidFill>
              </a:rPr>
              <a:t> должна накапливать </a:t>
            </a:r>
            <a:r>
              <a:rPr lang="ru-RU" sz="2400" dirty="0" err="1">
                <a:solidFill>
                  <a:schemeClr val="bg1"/>
                </a:solidFill>
              </a:rPr>
              <a:t>receptive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field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 съедает мелкие локальные детали – для задач </a:t>
            </a:r>
            <a:r>
              <a:rPr lang="en-US" dirty="0" err="1">
                <a:solidFill>
                  <a:schemeClr val="bg1"/>
                </a:solidFill>
              </a:rPr>
              <a:t>objdet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semseg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минус. Также глубина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оказывается ограниченной.</a:t>
            </a:r>
          </a:p>
          <a:p>
            <a:r>
              <a:rPr lang="ru-RU" b="1" dirty="0">
                <a:solidFill>
                  <a:schemeClr val="bg1"/>
                </a:solidFill>
              </a:rPr>
              <a:t>Небольшое число параметров в слое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Упрощение задачи обучения на небольших данных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Уменьшает емкость сети при </a:t>
            </a:r>
            <a:r>
              <a:rPr lang="ru-RU" dirty="0" err="1">
                <a:solidFill>
                  <a:schemeClr val="bg1"/>
                </a:solidFill>
              </a:rPr>
              <a:t>предобучении</a:t>
            </a:r>
            <a:r>
              <a:rPr lang="ru-RU" dirty="0">
                <a:solidFill>
                  <a:schemeClr val="bg1"/>
                </a:solidFill>
              </a:rPr>
              <a:t> на очень больших наборах данных (напр. </a:t>
            </a:r>
            <a:r>
              <a:rPr lang="en-US" dirty="0">
                <a:solidFill>
                  <a:schemeClr val="bg1"/>
                </a:solidFill>
              </a:rPr>
              <a:t>JFT-300M/JFT-3B)</a:t>
            </a:r>
            <a:r>
              <a:rPr lang="ru-RU" dirty="0">
                <a:solidFill>
                  <a:schemeClr val="bg1"/>
                </a:solidFill>
              </a:rPr>
              <a:t> – ограничивает качество при этом</a:t>
            </a:r>
          </a:p>
          <a:p>
            <a:r>
              <a:rPr lang="en-US" b="1" dirty="0">
                <a:solidFill>
                  <a:schemeClr val="bg1"/>
                </a:solidFill>
              </a:rPr>
              <a:t>Inductive bias </a:t>
            </a:r>
            <a:r>
              <a:rPr lang="ru-RU" b="1" dirty="0">
                <a:solidFill>
                  <a:schemeClr val="bg1"/>
                </a:solidFill>
              </a:rPr>
              <a:t>изображений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Интуитивно понятно почему свертка работает для узких задач обработки изображений.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Свертка – не универсальная архитектура, поэтому для широкого набора задач КЗ и </a:t>
            </a:r>
            <a:r>
              <a:rPr lang="ru-RU" dirty="0" err="1">
                <a:solidFill>
                  <a:schemeClr val="bg1"/>
                </a:solidFill>
              </a:rPr>
              <a:t>мултимодальных</a:t>
            </a:r>
            <a:r>
              <a:rPr lang="ru-RU" dirty="0">
                <a:solidFill>
                  <a:schemeClr val="bg1"/>
                </a:solidFill>
              </a:rPr>
              <a:t> задач </a:t>
            </a:r>
            <a:r>
              <a:rPr lang="en-US" dirty="0">
                <a:solidFill>
                  <a:schemeClr val="bg1"/>
                </a:solidFill>
              </a:rPr>
              <a:t>Inductive bias </a:t>
            </a:r>
            <a:r>
              <a:rPr lang="ru-RU" dirty="0">
                <a:solidFill>
                  <a:schemeClr val="bg1"/>
                </a:solidFill>
              </a:rPr>
              <a:t>не работает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</p:spTree>
    <p:extLst>
      <p:ext uri="{BB962C8B-B14F-4D97-AF65-F5344CB8AC3E}">
        <p14:creationId xmlns:p14="http://schemas.microsoft.com/office/powerpoint/2010/main" val="1728923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1089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Также в </a:t>
            </a:r>
            <a:r>
              <a:rPr lang="ru-RU" i="1" dirty="0" err="1">
                <a:solidFill>
                  <a:schemeClr val="bg1"/>
                </a:solidFill>
              </a:rPr>
              <a:t>Swin</a:t>
            </a:r>
            <a:r>
              <a:rPr lang="ru-RU" i="1" dirty="0">
                <a:solidFill>
                  <a:schemeClr val="bg1"/>
                </a:solidFill>
              </a:rPr>
              <a:t>-е</a:t>
            </a:r>
            <a:r>
              <a:rPr lang="ru-RU" dirty="0">
                <a:solidFill>
                  <a:schemeClr val="bg1"/>
                </a:solidFill>
              </a:rPr>
              <a:t> авторы использовали несколько другие </a:t>
            </a:r>
            <a:r>
              <a:rPr lang="ru-RU" i="1" dirty="0" err="1">
                <a:solidFill>
                  <a:schemeClr val="bg1"/>
                </a:solidFill>
              </a:rPr>
              <a:t>positional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embedding</a:t>
            </a:r>
            <a:r>
              <a:rPr lang="ru-RU" i="1" dirty="0">
                <a:solidFill>
                  <a:schemeClr val="bg1"/>
                </a:solidFill>
              </a:rPr>
              <a:t>-и</a:t>
            </a:r>
            <a:r>
              <a:rPr lang="ru-RU" dirty="0">
                <a:solidFill>
                  <a:schemeClr val="bg1"/>
                </a:solidFill>
              </a:rPr>
              <a:t>. Их заменили на обучаемую матрицу </a:t>
            </a:r>
            <a:r>
              <a:rPr lang="ru-RU" i="1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, называемую </a:t>
            </a:r>
            <a:r>
              <a:rPr lang="ru-RU" i="1" dirty="0" err="1">
                <a:solidFill>
                  <a:schemeClr val="bg1"/>
                </a:solidFill>
              </a:rPr>
              <a:t>relative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position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bias</a:t>
            </a:r>
            <a:r>
              <a:rPr lang="ru-RU" dirty="0">
                <a:solidFill>
                  <a:schemeClr val="bg1"/>
                </a:solidFill>
              </a:rPr>
              <a:t>, которая прибавляется к произведению </a:t>
            </a:r>
            <a:r>
              <a:rPr lang="ru-RU" i="1" dirty="0" err="1">
                <a:solidFill>
                  <a:schemeClr val="bg1"/>
                </a:solidFill>
              </a:rPr>
              <a:t>query</a:t>
            </a:r>
            <a:r>
              <a:rPr lang="ru-RU" dirty="0">
                <a:solidFill>
                  <a:schemeClr val="bg1"/>
                </a:solidFill>
              </a:rPr>
              <a:t> и </a:t>
            </a:r>
            <a:r>
              <a:rPr lang="ru-RU" i="1" dirty="0" err="1">
                <a:solidFill>
                  <a:schemeClr val="bg1"/>
                </a:solidFill>
              </a:rPr>
              <a:t>key</a:t>
            </a:r>
            <a:r>
              <a:rPr lang="ru-RU" dirty="0">
                <a:solidFill>
                  <a:schemeClr val="bg1"/>
                </a:solidFill>
              </a:rPr>
              <a:t> под </a:t>
            </a:r>
            <a:r>
              <a:rPr lang="ru-RU" dirty="0" err="1">
                <a:solidFill>
                  <a:schemeClr val="bg1"/>
                </a:solidFill>
              </a:rPr>
              <a:t>софтмаксом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47900"/>
            <a:ext cx="7496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8EAB7-6CE7-056E-C7FB-980CA748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9966"/>
            <a:ext cx="7772400" cy="3018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DCD0C0-6C6E-0D67-0CEE-9BEC0CC8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823914"/>
            <a:ext cx="10529455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50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64AE3-D4B1-A58D-A6C9-BF16D52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46FD2-2AF8-6BFA-9DE4-DF5076D6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D0603-7CB9-2BA5-DF2E-751E3DCE4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8786CF8-096A-DA70-B6A8-54759B451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484C8F-DE4D-D41B-8466-E0841645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2" b="4553"/>
          <a:stretch>
            <a:fillRect/>
          </a:stretch>
        </p:blipFill>
        <p:spPr>
          <a:xfrm>
            <a:off x="2184056" y="1109429"/>
            <a:ext cx="7772400" cy="543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C8D6B-7143-E439-B8E5-0B5A5DD9F703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companies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otus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/654279/</a:t>
            </a:r>
          </a:p>
        </p:txBody>
      </p:sp>
    </p:spTree>
    <p:extLst>
      <p:ext uri="{BB962C8B-B14F-4D97-AF65-F5344CB8AC3E}">
        <p14:creationId xmlns:p14="http://schemas.microsoft.com/office/powerpoint/2010/main" val="93615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8211C-822B-9CD9-DB57-739DD7186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A6C69-0CAA-AC13-BB0C-2AC2B2EC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096894-983A-1CA1-F09C-3CB23CF37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3BEA4CB9-3072-A8AC-8B93-3734D9C61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A579A-6A77-2E0E-A03A-ACCCCF23D259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 dirty="0" err="1">
                <a:solidFill>
                  <a:schemeClr val="bg1"/>
                </a:solidFill>
              </a:rPr>
              <a:t>mbvit.png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F4D552-76E7-DEDD-0EE7-8737A53C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27" y="1120886"/>
            <a:ext cx="8705850" cy="54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4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09F19-CE66-7191-1A91-FFB4F255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50586-6947-9D68-3EE3-0E888CC5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8340E-DD72-886C-7FC4-7AED8AF28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CB28B28-C6C6-C5AC-3941-38F4114C1E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7D975-1162-613D-F200-2D5A36CDDB56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>
                <a:solidFill>
                  <a:schemeClr val="bg1"/>
                </a:solidFill>
              </a:rPr>
              <a:t>vit_for_small_datasets.png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64CAD0-2DAF-F14D-038A-7E240E68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1885950"/>
            <a:ext cx="8293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76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Входное изображение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Размер </a:t>
                </a:r>
                <a:r>
                  <a:rPr lang="ru-RU" altLang="ru-RU" sz="2000" b="1" dirty="0" err="1">
                    <a:latin typeface="-apple-system"/>
                  </a:rPr>
                  <a:t>патча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Количество </a:t>
                </a:r>
                <a:r>
                  <a:rPr lang="ru-RU" altLang="ru-RU" sz="2000" b="1" dirty="0" err="1">
                    <a:latin typeface="-apple-system"/>
                  </a:rPr>
                  <a:t>патчей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Сплющенный </a:t>
                </a:r>
                <a:r>
                  <a:rPr lang="ru-RU" altLang="ru-RU" sz="2000" b="1" dirty="0" err="1">
                    <a:latin typeface="-apple-system"/>
                  </a:rPr>
                  <a:t>патч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Линейная проекция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где: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патчей</a:t>
                </a:r>
                <a:endParaRPr lang="ru-RU" altLang="ru-RU" sz="20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позиционное встраивание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— обучаемый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токен</a:t>
                </a: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 класса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739"/>
            <a:ext cx="65" cy="5846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1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0691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18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2775" cy="2203450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/>
              <a:t> </a:t>
            </a:r>
            <a:endParaRPr lang="ru-RU" altLang="ru-RU" sz="17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83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https://dzen.ru/a/Z9ma4LdbvhFdvdbs</a:t>
            </a:r>
            <a:r>
              <a:rPr lang="en-US" dirty="0"/>
              <a:t> </a:t>
            </a:r>
            <a:r>
              <a:rPr lang="ru-RU" b="1" dirty="0"/>
              <a:t>Как </a:t>
            </a:r>
            <a:r>
              <a:rPr lang="ru-RU" b="1" dirty="0" err="1"/>
              <a:t>Vision</a:t>
            </a:r>
            <a:r>
              <a:rPr lang="ru-RU" b="1" dirty="0"/>
              <a:t> </a:t>
            </a:r>
            <a:r>
              <a:rPr lang="ru-RU" b="1" dirty="0" err="1"/>
              <a:t>Transformer</a:t>
            </a:r>
            <a:r>
              <a:rPr lang="ru-RU" b="1" dirty="0"/>
              <a:t> революционизирует анализ изображений: от обучения на больших </a:t>
            </a:r>
            <a:r>
              <a:rPr lang="ru-RU" b="1" dirty="0" err="1"/>
              <a:t>датасетах</a:t>
            </a:r>
            <a:r>
              <a:rPr lang="ru-RU" b="1" dirty="0"/>
              <a:t> до прорывных возможностей ИИ</a:t>
            </a:r>
          </a:p>
          <a:p>
            <a:r>
              <a:rPr lang="en-US" dirty="0">
                <a:hlinkClick r:id="rId3"/>
              </a:rPr>
              <a:t>https://habr.com/ru/articles/896594/?ysclid=mhdor12eqh148088450</a:t>
            </a:r>
            <a:r>
              <a:rPr lang="en-US" dirty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</a:t>
            </a:r>
            <a:r>
              <a:rPr lang="ru-RU" dirty="0"/>
              <a:t>-применение трансформеров в задачах компьютерного зрения</a:t>
            </a:r>
          </a:p>
          <a:p>
            <a:r>
              <a:rPr lang="en-US" dirty="0">
                <a:hlinkClick r:id="rId4"/>
              </a:rPr>
              <a:t>https://habr.com/ru/articles/935726/</a:t>
            </a:r>
            <a:r>
              <a:rPr lang="en-US" dirty="0"/>
              <a:t> 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Transformers</a:t>
            </a:r>
            <a:r>
              <a:rPr lang="ru-RU" dirty="0"/>
              <a:t>: всё, что вам нужно — это внимание</a:t>
            </a:r>
          </a:p>
          <a:p>
            <a:r>
              <a:rPr lang="en-US" dirty="0">
                <a:hlinkClick r:id="rId5"/>
              </a:rPr>
              <a:t>https://github.com/EPC-MSU/EduNet-lectures/blob/dev-2.3/out/L10_Transformers.ipynb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https://teletype.in/@roma_cv/zagOtthBQSH</a:t>
            </a:r>
            <a:r>
              <a:rPr lang="en-US" dirty="0"/>
              <a:t> </a:t>
            </a:r>
            <a:r>
              <a:rPr lang="ru-RU" dirty="0"/>
              <a:t>Методы дообучения. PEFT. База к собеседованиям</a:t>
            </a:r>
            <a:endParaRPr lang="en-US" dirty="0"/>
          </a:p>
          <a:p>
            <a:r>
              <a:rPr lang="en-US" dirty="0">
                <a:hlinkClick r:id="rId7"/>
              </a:rPr>
              <a:t>https://pytorch.org/blog/a-primer-on-llm-post-training/</a:t>
            </a:r>
            <a:r>
              <a:rPr lang="en-US" dirty="0"/>
              <a:t>   </a:t>
            </a:r>
          </a:p>
          <a:p>
            <a:r>
              <a:rPr lang="en-US" dirty="0">
                <a:hlinkClick r:id="rId8"/>
              </a:rPr>
              <a:t>https://blog.deepschool.ru/category/cv/</a:t>
            </a:r>
            <a:endParaRPr lang="en-US" dirty="0"/>
          </a:p>
          <a:p>
            <a:r>
              <a:rPr lang="en-US" dirty="0">
                <a:hlinkClick r:id="rId9"/>
              </a:rPr>
              <a:t>https://blog.deepschool.ru/category/architecture/</a:t>
            </a:r>
            <a:endParaRPr lang="en-US" dirty="0"/>
          </a:p>
          <a:p>
            <a:r>
              <a:rPr lang="en-US" dirty="0">
                <a:hlinkClick r:id="rId10"/>
              </a:rPr>
              <a:t>https://blog.deepschool.ru/category/dl/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https://github.com/GeeeekExplorer/nano-vllm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https://huggingface.co/blog/lora-fast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https://t.me/c/2445031628/3/1623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0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87065" y="4071252"/>
            <a:ext cx="8633460" cy="26616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37" y="29565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Visual Transformer (VIT)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t="29667"/>
          <a:stretch/>
        </p:blipFill>
        <p:spPr>
          <a:xfrm>
            <a:off x="3389471" y="4211333"/>
            <a:ext cx="8228648" cy="2646668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0500" y="742950"/>
            <a:ext cx="11859787" cy="33541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Разбиение изображения на </a:t>
            </a:r>
            <a:r>
              <a:rPr lang="ru-RU" sz="2900" b="1" dirty="0" err="1">
                <a:solidFill>
                  <a:schemeClr val="bg1"/>
                </a:solidFill>
              </a:rPr>
              <a:t>патчи</a:t>
            </a:r>
            <a:r>
              <a:rPr lang="ru-RU" sz="2900" b="1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вместо обработки всего изображения целиком, </a:t>
            </a:r>
            <a:r>
              <a:rPr lang="ru-RU" sz="2900" dirty="0" err="1">
                <a:solidFill>
                  <a:schemeClr val="bg1"/>
                </a:solidFill>
              </a:rPr>
              <a:t>ViT</a:t>
            </a:r>
            <a:r>
              <a:rPr lang="ru-RU" sz="2900" dirty="0">
                <a:solidFill>
                  <a:schemeClr val="bg1"/>
                </a:solidFill>
              </a:rPr>
              <a:t> делит его на небольшие фрагменты (</a:t>
            </a:r>
            <a:r>
              <a:rPr lang="ru-RU" sz="2900" dirty="0" err="1">
                <a:solidFill>
                  <a:schemeClr val="bg1"/>
                </a:solidFill>
              </a:rPr>
              <a:t>патчи</a:t>
            </a:r>
            <a:r>
              <a:rPr lang="ru-RU" sz="2900" dirty="0">
                <a:solidFill>
                  <a:schemeClr val="bg1"/>
                </a:solidFill>
              </a:rPr>
              <a:t>), например, размером 16x16 пикселей.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Преобразование </a:t>
            </a:r>
            <a:r>
              <a:rPr lang="ru-RU" sz="2900" b="1" dirty="0" err="1">
                <a:solidFill>
                  <a:schemeClr val="bg1"/>
                </a:solidFill>
              </a:rPr>
              <a:t>патчей</a:t>
            </a:r>
            <a:r>
              <a:rPr lang="ru-RU" sz="2900" b="1" dirty="0">
                <a:solidFill>
                  <a:schemeClr val="bg1"/>
                </a:solidFill>
              </a:rPr>
              <a:t> в </a:t>
            </a:r>
            <a:r>
              <a:rPr lang="ru-RU" sz="2900" b="1" dirty="0" err="1">
                <a:solidFill>
                  <a:schemeClr val="bg1"/>
                </a:solidFill>
              </a:rPr>
              <a:t>эмбеддинги</a:t>
            </a:r>
            <a:r>
              <a:rPr lang="ru-RU" sz="2900" dirty="0">
                <a:solidFill>
                  <a:schemeClr val="bg1"/>
                </a:solidFill>
              </a:rPr>
              <a:t>: каждый </a:t>
            </a:r>
            <a:r>
              <a:rPr lang="ru-RU" sz="2900" dirty="0" err="1">
                <a:solidFill>
                  <a:schemeClr val="bg1"/>
                </a:solidFill>
              </a:rPr>
              <a:t>патч</a:t>
            </a:r>
            <a:r>
              <a:rPr lang="ru-RU" sz="2900" dirty="0">
                <a:solidFill>
                  <a:schemeClr val="bg1"/>
                </a:solidFill>
              </a:rPr>
              <a:t> преобразуется в вектор фиксированной длины.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Добавление позиционного кодирования</a:t>
            </a:r>
            <a:r>
              <a:rPr lang="ru-RU" sz="2900" dirty="0">
                <a:solidFill>
                  <a:schemeClr val="bg1"/>
                </a:solidFill>
              </a:rPr>
              <a:t>: поскольку </a:t>
            </a:r>
            <a:r>
              <a:rPr lang="ru-RU" sz="2900" dirty="0" err="1">
                <a:solidFill>
                  <a:schemeClr val="bg1"/>
                </a:solidFill>
              </a:rPr>
              <a:t>трансформеры</a:t>
            </a:r>
            <a:r>
              <a:rPr lang="ru-RU" sz="2900" dirty="0">
                <a:solidFill>
                  <a:schemeClr val="bg1"/>
                </a:solidFill>
              </a:rPr>
              <a:t> не учитывают порядок входных данных, добавляется информация о позиции каждого </a:t>
            </a:r>
            <a:r>
              <a:rPr lang="ru-RU" sz="2900" dirty="0" err="1">
                <a:solidFill>
                  <a:schemeClr val="bg1"/>
                </a:solidFill>
              </a:rPr>
              <a:t>патча</a:t>
            </a:r>
            <a:r>
              <a:rPr lang="ru-RU" sz="2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Полученная последовательность обрабатывается стандартным </a:t>
            </a:r>
            <a:r>
              <a:rPr lang="ru-RU" sz="2900" b="1" dirty="0" err="1">
                <a:solidFill>
                  <a:schemeClr val="bg1"/>
                </a:solidFill>
              </a:rPr>
              <a:t>трансформером</a:t>
            </a:r>
            <a:r>
              <a:rPr lang="ru-RU" sz="2900" dirty="0">
                <a:solidFill>
                  <a:schemeClr val="bg1"/>
                </a:solidFill>
              </a:rPr>
              <a:t>:  модель обучается определять, какие части изображения наиболее важны для выполнения конкретной задачи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912" y="4804150"/>
            <a:ext cx="278195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"</a:t>
            </a:r>
            <a:r>
              <a:rPr lang="ru-RU" dirty="0" err="1">
                <a:solidFill>
                  <a:schemeClr val="bg1"/>
                </a:solidFill>
              </a:rPr>
              <a:t>An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Image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Worth</a:t>
            </a:r>
            <a:r>
              <a:rPr lang="ru-RU" dirty="0">
                <a:solidFill>
                  <a:schemeClr val="bg1"/>
                </a:solidFill>
              </a:rPr>
              <a:t> 16x16 </a:t>
            </a:r>
            <a:r>
              <a:rPr lang="ru-RU" dirty="0" err="1">
                <a:solidFill>
                  <a:schemeClr val="bg1"/>
                </a:solidFill>
              </a:rPr>
              <a:t>Words</a:t>
            </a:r>
            <a:r>
              <a:rPr lang="ru-RU" dirty="0">
                <a:solidFill>
                  <a:schemeClr val="bg1"/>
                </a:solidFill>
              </a:rPr>
              <a:t>" (</a:t>
            </a:r>
            <a:r>
              <a:rPr lang="ru-RU" dirty="0" err="1">
                <a:solidFill>
                  <a:schemeClr val="bg1"/>
                </a:solidFill>
              </a:rPr>
              <a:t>Dosovitskiy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al</a:t>
            </a:r>
            <a:r>
              <a:rPr lang="ru-RU" dirty="0">
                <a:solidFill>
                  <a:schemeClr val="bg1"/>
                </a:solidFill>
              </a:rPr>
              <a:t>., 2020)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81075" y="6664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https://habr.com/ru/search/?target_type=posts&amp;order=relevance&amp;q=[vision+transformer]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187065" y="6411893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https://github.com/lucidrains/vit-pytorch</a:t>
            </a:r>
          </a:p>
        </p:txBody>
      </p:sp>
    </p:spTree>
    <p:extLst>
      <p:ext uri="{BB962C8B-B14F-4D97-AF65-F5344CB8AC3E}">
        <p14:creationId xmlns:p14="http://schemas.microsoft.com/office/powerpoint/2010/main" val="1442696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https://blog.deepschool.ru/cv/kto-za-rulyom-transformer/?utm_source=tg&amp;utm_medium=post&amp;utm_campaign=blog-article&amp;utm_content=deepschool&amp;utm_term=who%27s-driving-transformer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https://huggingface.co/papers/2506.17930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https://github.com/unsplash/datasets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ru-RU" dirty="0" err="1"/>
              <a:t>Unsplash</a:t>
            </a:r>
            <a:r>
              <a:rPr lang="ru-RU" dirty="0"/>
              <a:t> </a:t>
            </a:r>
            <a:r>
              <a:rPr lang="ru-RU" dirty="0" err="1"/>
              <a:t>Dataset</a:t>
            </a:r>
            <a:r>
              <a:rPr lang="ru-RU" dirty="0"/>
              <a:t> — уникальная коллекция данных для исследований в области компьютерного зрения и машинного обучения. Включает два варианта:  </a:t>
            </a:r>
          </a:p>
          <a:p>
            <a:r>
              <a:rPr lang="ru-RU" dirty="0"/>
              <a:t>— </a:t>
            </a:r>
            <a:r>
              <a:rPr lang="ru-RU" dirty="0" err="1"/>
              <a:t>Lite</a:t>
            </a:r>
            <a:r>
              <a:rPr lang="ru-RU" dirty="0"/>
              <a:t> (25k фото + 1M поисковых запросов) доступен для коммерческого использования  </a:t>
            </a:r>
          </a:p>
          <a:p>
            <a:r>
              <a:rPr lang="ru-RU" dirty="0"/>
              <a:t>— </a:t>
            </a:r>
            <a:r>
              <a:rPr lang="ru-RU" dirty="0" err="1"/>
              <a:t>Full</a:t>
            </a:r>
            <a:r>
              <a:rPr lang="ru-RU" dirty="0"/>
              <a:t> (6.5M+ фото + 160M запросов) доступен только для некоммерческих целей  </a:t>
            </a:r>
          </a:p>
          <a:p>
            <a:r>
              <a:rPr lang="ru-RU" dirty="0"/>
              <a:t>Данные собирались с платформы </a:t>
            </a:r>
            <a:r>
              <a:rPr lang="ru-RU" dirty="0" err="1"/>
              <a:t>Unsplash</a:t>
            </a:r>
            <a:r>
              <a:rPr lang="ru-RU" dirty="0"/>
              <a:t>, где фотографы со всего мира загружают изображения по свободной лицензии. Набор особенно ценен разнообразием контекстов — от пейзажей до абстрактных композиций</a:t>
            </a:r>
            <a:endParaRPr lang="en-US" dirty="0"/>
          </a:p>
          <a:p>
            <a:r>
              <a:rPr lang="en-US" dirty="0">
                <a:hlinkClick r:id="rId5"/>
              </a:rPr>
              <a:t>https://blog.deepschool.ru/llm/kak-yazykovye-modeli-nauchilis-videt/?utm_source=tg&amp;utm_medium=post&amp;utm_campaign=blog-article&amp;utm_content=deepschool&amp;utm_term=multimodal-llm-part-1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https://t.me/c/2445031628/3/1344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https://visionbook.mit.edu/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https://github.com/GeeeekExplorer/nano-vllm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734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>
                <a:hlinkClick r:id="rId2"/>
              </a:rPr>
              <a:t>https://huggingface.co/blog/vlms-2025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https://blog.deepschool.ru/cv/masked-image-modeling/?utm_source=tg&amp;utm_medium=post&amp;utm_campaign=blog-article&amp;utm_content=deepschool&amp;utm_term=digest-may2025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https://github.com/NielsRogge/Transformers-Tutorials?tab=readme-ov-file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https://github.com/gracikk-ds/DeepLearningSchool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https://github.com/gracikk-ds/hw-01-modeling/tree/fb2b1b3f5debff908522b89f014f8e0c8832b8f9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https://github.com/gracikk-ds/cv-epam-course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https://github.com/gracikk-ds/cv-rocket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https://debuggercafe.com/exploring-fast-segment-anything/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https://debuggercafe.com/a-mixture-of-foundation-models-for-segmentation-and-detection-tasks/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https://debuggercafe.com/qwen2-vl/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https://github.com/tintn/vision-transformer-from-scratch/blob/main/inspect.ipynb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https://github.com/sovit-123/fasterrcnn-pytorch-training-pipeline</a:t>
            </a:r>
            <a:r>
              <a:rPr lang="en-US" dirty="0"/>
              <a:t> </a:t>
            </a:r>
          </a:p>
          <a:p>
            <a:r>
              <a:rPr lang="en-US" dirty="0">
                <a:hlinkClick r:id="rId14"/>
              </a:rPr>
              <a:t>https://debuggercafe.com/fine-tuning-mask2former/</a:t>
            </a:r>
            <a:r>
              <a:rPr lang="en-US" dirty="0"/>
              <a:t> </a:t>
            </a:r>
          </a:p>
          <a:p>
            <a:r>
              <a:rPr lang="en-US" dirty="0">
                <a:hlinkClick r:id="rId15"/>
              </a:rPr>
              <a:t>https://github.com/sovit-123/vision_transformers</a:t>
            </a:r>
            <a:r>
              <a:rPr lang="en-US" dirty="0"/>
              <a:t>  </a:t>
            </a:r>
          </a:p>
          <a:p>
            <a:r>
              <a:rPr lang="en-US" dirty="0">
                <a:hlinkClick r:id="rId16"/>
              </a:rPr>
              <a:t>https://debuggercafe.com/vision-transformer-from-scratch/</a:t>
            </a:r>
            <a:r>
              <a:rPr lang="en-US" dirty="0"/>
              <a:t> </a:t>
            </a:r>
          </a:p>
          <a:p>
            <a:r>
              <a:rPr lang="en-US" dirty="0"/>
              <a:t>https://github.com/nerminnuraydogan/vision-transformer</a:t>
            </a:r>
          </a:p>
          <a:p>
            <a:r>
              <a:rPr lang="en-US" dirty="0"/>
              <a:t> </a:t>
            </a:r>
            <a:r>
              <a:rPr lang="en-US" dirty="0">
                <a:hlinkClick r:id="rId17"/>
              </a:rPr>
              <a:t>https://debuggercafe.com/rt-detr/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https://cs231n.stanford.edu/slides/2024/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458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https://habr.com/ru/companies/yandex/articles/886466/</a:t>
            </a:r>
            <a:r>
              <a:rPr lang="en-US" dirty="0"/>
              <a:t>  </a:t>
            </a:r>
            <a:r>
              <a:rPr lang="ru-RU" dirty="0"/>
              <a:t>От каскадных моделей до картинок в 4к: как эволюционировали </a:t>
            </a:r>
            <a:r>
              <a:rPr lang="ru-RU" dirty="0" err="1"/>
              <a:t>диффузионки</a:t>
            </a:r>
            <a:endParaRPr lang="ru-RU" dirty="0"/>
          </a:p>
          <a:p>
            <a:r>
              <a:rPr lang="en-US" dirty="0">
                <a:hlinkClick r:id="rId3"/>
              </a:rPr>
              <a:t>https://habr.com/ru/companies/data_light/articles/884726/</a:t>
            </a:r>
            <a:r>
              <a:rPr lang="en-US" dirty="0"/>
              <a:t> </a:t>
            </a:r>
            <a:r>
              <a:rPr lang="ru-RU" dirty="0"/>
              <a:t>Как выстроить разметку для </a:t>
            </a:r>
            <a:r>
              <a:rPr lang="ru-RU" dirty="0" err="1"/>
              <a:t>паноптической</a:t>
            </a:r>
            <a:r>
              <a:rPr lang="ru-RU" dirty="0"/>
              <a:t> сегментации правильно?</a:t>
            </a:r>
            <a:endParaRPr lang="en-US" dirty="0"/>
          </a:p>
          <a:p>
            <a:r>
              <a:rPr lang="en-US" dirty="0">
                <a:hlinkClick r:id="rId4"/>
              </a:rPr>
              <a:t>https://habr.com/ru/companies/data_light/articles/855336/</a:t>
            </a:r>
            <a:r>
              <a:rPr lang="en-US" dirty="0"/>
              <a:t> </a:t>
            </a:r>
            <a:r>
              <a:rPr lang="ru-RU" dirty="0"/>
              <a:t>Семантическая сегментация: самый полный </a:t>
            </a:r>
            <a:r>
              <a:rPr lang="ru-RU" dirty="0" err="1"/>
              <a:t>гайд</a:t>
            </a:r>
            <a:r>
              <a:rPr lang="ru-RU" dirty="0"/>
              <a:t> 2024</a:t>
            </a:r>
          </a:p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https://keylabs.ai/blog/maximizing-object-detection-yolov8-performance-tips/</a:t>
            </a:r>
            <a:r>
              <a:rPr lang="en-US" dirty="0"/>
              <a:t> </a:t>
            </a:r>
            <a:r>
              <a:rPr lang="en-US" b="1" dirty="0"/>
              <a:t>Maximizing Object Detection: YOLOv8 Performance Tips</a:t>
            </a:r>
          </a:p>
          <a:p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33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82365" y="3836470"/>
            <a:ext cx="5600700" cy="27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200" dirty="0" err="1">
                <a:solidFill>
                  <a:schemeClr val="bg1"/>
                </a:solidFill>
              </a:rPr>
              <a:t>ImageNet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2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случае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sz="2200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sz="2200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sz="2200" dirty="0">
                <a:solidFill>
                  <a:schemeClr val="bg1"/>
                </a:solidFill>
              </a:rPr>
              <a:t> сети (~ 600 тыс.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414923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29" y="3836470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lvl="2" indent="-285750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>
                <a:solidFill>
                  <a:schemeClr val="bg1"/>
                </a:solidFill>
              </a:rPr>
              <a:t>Глобальное внимание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- </a:t>
            </a:r>
            <a:r>
              <a:rPr lang="ru-RU" sz="2200" dirty="0">
                <a:solidFill>
                  <a:schemeClr val="bg1"/>
                </a:solidFill>
              </a:rPr>
              <a:t>построение сложных зависимостей между признаками локальных участков изображения независимо от их взаимного расположения.    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Преимущества при </a:t>
            </a:r>
            <a:r>
              <a:rPr lang="ru-RU" sz="2200" b="1" dirty="0" err="1">
                <a:solidFill>
                  <a:schemeClr val="bg1"/>
                </a:solidFill>
              </a:rPr>
              <a:t>предобучении</a:t>
            </a:r>
            <a:r>
              <a:rPr lang="ru-RU" sz="2200" b="1" dirty="0">
                <a:solidFill>
                  <a:schemeClr val="bg1"/>
                </a:solidFill>
              </a:rPr>
              <a:t>/масштабировании - </a:t>
            </a:r>
            <a:r>
              <a:rPr lang="ru-RU" sz="2200" dirty="0" err="1">
                <a:solidFill>
                  <a:schemeClr val="bg1"/>
                </a:solidFill>
              </a:rPr>
              <a:t>Трансформеры</a:t>
            </a:r>
            <a:r>
              <a:rPr lang="ru-RU" sz="2200" dirty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Это дает возможность обучаться на больших наборах данных, таких как JFT-300M / </a:t>
            </a:r>
            <a:r>
              <a:rPr lang="en-US" sz="2200" dirty="0">
                <a:solidFill>
                  <a:schemeClr val="bg1"/>
                </a:solidFill>
              </a:rPr>
              <a:t>JFT-3B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b="1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.    </a:t>
            </a:r>
          </a:p>
          <a:p>
            <a:pPr marL="742950" lvl="1" indent="-285750">
              <a:lnSpc>
                <a:spcPct val="11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bg1"/>
                </a:solidFill>
              </a:rPr>
              <a:t>Self-supervised </a:t>
            </a:r>
            <a:r>
              <a:rPr lang="en-US" sz="2200" b="1" dirty="0" err="1">
                <a:solidFill>
                  <a:schemeClr val="bg1"/>
                </a:solidFill>
              </a:rPr>
              <a:t>pretraining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- </a:t>
            </a:r>
            <a:r>
              <a:rPr lang="ru-RU" sz="2200" dirty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200150" lvl="2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Мультимодальность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трансформеры</a:t>
            </a:r>
            <a:r>
              <a:rPr lang="ru-RU" sz="2200" dirty="0">
                <a:solidFill>
                  <a:schemeClr val="bg1"/>
                </a:solidFill>
              </a:rPr>
              <a:t> могут эффективно работать  с любыми модальностями вместе за счет своей универсальности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Параллелизация</a:t>
            </a:r>
            <a:r>
              <a:rPr lang="ru-RU" sz="2200" b="1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блок </a:t>
            </a:r>
            <a:r>
              <a:rPr lang="ru-RU" sz="2200" dirty="0" err="1">
                <a:solidFill>
                  <a:schemeClr val="bg1"/>
                </a:solidFill>
              </a:rPr>
              <a:t>трансформер</a:t>
            </a:r>
            <a:r>
              <a:rPr lang="ru-RU" sz="2200" dirty="0">
                <a:solidFill>
                  <a:schemeClr val="bg1"/>
                </a:solidFill>
              </a:rPr>
              <a:t> еще лучше адаптирован к структуре </a:t>
            </a:r>
            <a:r>
              <a:rPr lang="en-US" sz="2200" dirty="0">
                <a:solidFill>
                  <a:schemeClr val="bg1"/>
                </a:solidFill>
              </a:rPr>
              <a:t>GPU/TPU</a:t>
            </a:r>
            <a:endParaRPr lang="ru-RU" sz="22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1900" dirty="0">
                <a:solidFill>
                  <a:schemeClr val="bg1"/>
                </a:solidFill>
              </a:rPr>
              <a:t>.</a:t>
            </a:r>
            <a:r>
              <a:rPr lang="en-US" sz="2200" b="1" i="1" dirty="0">
                <a:solidFill>
                  <a:schemeClr val="bg1"/>
                </a:solidFill>
              </a:rPr>
              <a:t>VIT</a:t>
            </a:r>
            <a:r>
              <a:rPr lang="ru-RU" sz="2200" b="1" i="1" dirty="0">
                <a:solidFill>
                  <a:schemeClr val="bg1"/>
                </a:solidFill>
              </a:rPr>
              <a:t> отказывается от локальных свёрток</a:t>
            </a:r>
            <a:r>
              <a:rPr lang="ru-RU" sz="2200" i="1" dirty="0">
                <a:solidFill>
                  <a:schemeClr val="bg1"/>
                </a:solidFill>
              </a:rPr>
              <a:t> в пользу глобального </a:t>
            </a:r>
            <a:r>
              <a:rPr lang="ru-RU" sz="2200" i="1" dirty="0" err="1">
                <a:solidFill>
                  <a:schemeClr val="bg1"/>
                </a:solidFill>
              </a:rPr>
              <a:t>self-attention</a:t>
            </a:r>
            <a:r>
              <a:rPr lang="ru-RU" sz="2200" i="1" dirty="0">
                <a:solidFill>
                  <a:schemeClr val="bg1"/>
                </a:solidFill>
              </a:rPr>
              <a:t>, что позволяет модели напрямую моделировать зависимости между любыми частями изображения — и именно это стало ключом к новому скачку в производительности на крупных наборах данных.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05378" y="6463784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</p:spTree>
    <p:extLst>
      <p:ext uri="{BB962C8B-B14F-4D97-AF65-F5344CB8AC3E}">
        <p14:creationId xmlns:p14="http://schemas.microsoft.com/office/powerpoint/2010/main" val="60989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66812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dirty="0">
                <a:solidFill>
                  <a:schemeClr val="bg1"/>
                </a:solidFill>
              </a:rPr>
              <a:t>Недостатки архитектур-трансформеров: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</a:rPr>
              <a:t>для эффективного обучения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необходимы большие объемы данных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Иначе модель склонна к переобучению.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Вычислительные ресурсы</a:t>
            </a:r>
            <a:r>
              <a:rPr lang="ru-RU" sz="2000" dirty="0">
                <a:solidFill>
                  <a:schemeClr val="bg1"/>
                </a:solidFill>
              </a:rPr>
              <a:t>: </a:t>
            </a:r>
            <a:r>
              <a:rPr lang="ru-RU" sz="2000" dirty="0" err="1">
                <a:solidFill>
                  <a:schemeClr val="bg1"/>
                </a:solidFill>
              </a:rPr>
              <a:t>Трансформеры</a:t>
            </a:r>
            <a:r>
              <a:rPr lang="ru-RU" sz="2000" dirty="0">
                <a:solidFill>
                  <a:schemeClr val="bg1"/>
                </a:solidFill>
              </a:rPr>
              <a:t> имеют куда больше параметров чем </a:t>
            </a:r>
            <a:r>
              <a:rPr lang="en-US" sz="2000" dirty="0">
                <a:solidFill>
                  <a:schemeClr val="bg1"/>
                </a:solidFill>
              </a:rPr>
              <a:t>CNN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/>
                </a:solidFill>
              </a:rPr>
              <a:t>VIT </a:t>
            </a:r>
            <a:r>
              <a:rPr lang="ru-RU" sz="2000" b="1" dirty="0">
                <a:solidFill>
                  <a:schemeClr val="bg1"/>
                </a:solidFill>
              </a:rPr>
              <a:t> не имеет интуиции для изображений</a:t>
            </a:r>
            <a:r>
              <a:rPr lang="ru-RU" sz="2000" dirty="0">
                <a:solidFill>
                  <a:schemeClr val="bg1"/>
                </a:solidFill>
              </a:rPr>
              <a:t>. Используют гибриды.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39898" y="613267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4458" y="5855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640468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</p:spTree>
    <p:extLst>
      <p:ext uri="{BB962C8B-B14F-4D97-AF65-F5344CB8AC3E}">
        <p14:creationId xmlns:p14="http://schemas.microsoft.com/office/powerpoint/2010/main" val="15434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Входное изображение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dirty="0">
                    <a:solidFill>
                      <a:schemeClr val="bg1"/>
                    </a:solidFill>
                  </a:rPr>
                  <a:t>Разбиение на </a:t>
                </a:r>
                <a:r>
                  <a:rPr lang="ru-RU" sz="1900" b="1" dirty="0" err="1">
                    <a:solidFill>
                      <a:schemeClr val="bg1"/>
                    </a:solidFill>
                  </a:rPr>
                  <a:t>патчи</a:t>
                </a:r>
                <a:r>
                  <a:rPr lang="en-US" sz="19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sz="1900" b="1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Количество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 </a:t>
                </a:r>
                <a:r>
                  <a:rPr lang="ru-RU" sz="19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19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1900" dirty="0">
                    <a:solidFill>
                      <a:schemeClr val="bg1"/>
                    </a:solidFill>
                  </a:rPr>
                  <a:t> преобразуется в вектор фиксированной размерности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Встраивание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sz="19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sz="19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1900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sz="1900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для агрегации информации</a:t>
                </a:r>
                <a:r>
                  <a:rPr lang="ru-RU" altLang="ru-RU" sz="19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altLang="ru-RU" sz="1900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i="0" dirty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sz="1900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1900" dirty="0">
                    <a:solidFill>
                      <a:schemeClr val="bg1"/>
                    </a:solidFill>
                  </a:rPr>
                  <a:t> </a:t>
                </a:r>
                <a:br>
                  <a:rPr lang="ru-RU" sz="19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9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19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blipFill>
                <a:blip r:embed="rId2"/>
                <a:stretch>
                  <a:fillRect l="-12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096273"/>
            <a:ext cx="6715125" cy="23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3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Входное изображение размером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224×224×3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: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16×16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Количество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N =</a:t>
                </a:r>
                <a:r>
                  <a:rPr lang="en-US" sz="2000" b="1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 (224/16)² = 196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Размерность встраивания: </a:t>
                </a:r>
                <a:r>
                  <a:rPr lang="en-US" sz="2000" b="1" dirty="0">
                    <a:solidFill>
                      <a:schemeClr val="bg1"/>
                    </a:solidFill>
                    <a:latin typeface="-apple-system"/>
                  </a:rPr>
                  <a:t>h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 = 768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Итоговая размерность: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[197, 768]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(196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+ 1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класса)</a:t>
                </a: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blipFill>
                <a:blip r:embed="rId2"/>
                <a:stretch>
                  <a:fillRect l="-14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91" y="3848196"/>
            <a:ext cx="7512259" cy="26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171450" y="3116140"/>
            <a:ext cx="10401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499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3657</Words>
  <Application>Microsoft Macintosh PowerPoint</Application>
  <PresentationFormat>Широкоэкранный</PresentationFormat>
  <Paragraphs>334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42</vt:i4>
      </vt:variant>
    </vt:vector>
  </HeadingPairs>
  <TitlesOfParts>
    <vt:vector size="53" baseType="lpstr">
      <vt:lpstr>-apple-system</vt:lpstr>
      <vt:lpstr>Arial</vt:lpstr>
      <vt:lpstr>Calibri</vt:lpstr>
      <vt:lpstr>Calibri Light</vt:lpstr>
      <vt:lpstr>Cambria Math</vt:lpstr>
      <vt:lpstr>Inter</vt:lpstr>
      <vt:lpstr>Menlo</vt:lpstr>
      <vt:lpstr>SFMono-Regular</vt:lpstr>
      <vt:lpstr>Тема Office</vt:lpstr>
      <vt:lpstr>1_Тема Office</vt:lpstr>
      <vt:lpstr>2_Тема Office</vt:lpstr>
      <vt:lpstr>Презентация PowerPoint</vt:lpstr>
      <vt:lpstr>Ограничения сверточных сетей</vt:lpstr>
      <vt:lpstr>Ограничения сверточных сетей</vt:lpstr>
      <vt:lpstr>Visual Transformer (VIT)</vt:lpstr>
      <vt:lpstr>Архитектуры трансформеры - VIT</vt:lpstr>
      <vt:lpstr>Достоинства трансформеров</vt:lpstr>
      <vt:lpstr>Достоинства трансформеров</vt:lpstr>
      <vt:lpstr>VIT. STEAM</vt:lpstr>
      <vt:lpstr>VIT. STEAM</vt:lpstr>
      <vt:lpstr>VIT. STEAM</vt:lpstr>
      <vt:lpstr>VIT. CLS token</vt:lpstr>
      <vt:lpstr>VIT. CLS token</vt:lpstr>
      <vt:lpstr>VIT. Positional Encoding</vt:lpstr>
      <vt:lpstr>VIT. Transformer blocks</vt:lpstr>
      <vt:lpstr>VIT. MultiHeadAttention</vt:lpstr>
      <vt:lpstr>VIT. Attention</vt:lpstr>
      <vt:lpstr>VIT. MultiHeadAttention</vt:lpstr>
      <vt:lpstr>VIT. Head part</vt:lpstr>
      <vt:lpstr>VIT. LayerNorm</vt:lpstr>
      <vt:lpstr>VIT. LayerNorm</vt:lpstr>
      <vt:lpstr>VIT. GMLP</vt:lpstr>
      <vt:lpstr>VIT. MOE</vt:lpstr>
      <vt:lpstr>Трансформеры, полно-связные или сверточные сети</vt:lpstr>
      <vt:lpstr>Трансформеры, полно-связные или сверточные сети - Миксеры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ConvNext</vt:lpstr>
      <vt:lpstr>ConvNext</vt:lpstr>
      <vt:lpstr>MOBILE VIT</vt:lpstr>
      <vt:lpstr>MOBILE VIT</vt:lpstr>
      <vt:lpstr>Презентация PowerPoint</vt:lpstr>
      <vt:lpstr>Трансформеры, полно-связные или сверточные сети</vt:lpstr>
      <vt:lpstr>Трансформеры, полно-связные или сверточные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148</cp:revision>
  <dcterms:created xsi:type="dcterms:W3CDTF">2021-12-17T14:01:26Z</dcterms:created>
  <dcterms:modified xsi:type="dcterms:W3CDTF">2025-11-17T06:36:42Z</dcterms:modified>
</cp:coreProperties>
</file>